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10"/>
  </p:notesMasterIdLst>
  <p:sldIdLst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9" autoAdjust="0"/>
  </p:normalViewPr>
  <p:slideViewPr>
    <p:cSldViewPr>
      <p:cViewPr varScale="1">
        <p:scale>
          <a:sx n="130" d="100"/>
          <a:sy n="130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98E23-B0E7-493B-B425-D8625E8365CC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FD1BB-5139-4999-9CE2-985EF3B5B6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106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AFE2D1-7DD5-4E5E-9786-8F48A6619C86}" type="slidenum">
              <a:rPr lang="de-DE" altLang="ko-KR">
                <a:solidFill>
                  <a:prstClr val="black"/>
                </a:solidFill>
              </a:rPr>
              <a:pPr/>
              <a:t>1</a:t>
            </a:fld>
            <a:endParaRPr lang="de-DE" altLang="ko-KR">
              <a:solidFill>
                <a:prstClr val="black"/>
              </a:solidFill>
            </a:endParaRPr>
          </a:p>
        </p:txBody>
      </p:sp>
      <p:sp>
        <p:nvSpPr>
          <p:cNvPr id="5123" name="Rectangle 7"/>
          <p:cNvSpPr txBox="1">
            <a:spLocks noGrp="1" noChangeArrowheads="1"/>
          </p:cNvSpPr>
          <p:nvPr/>
        </p:nvSpPr>
        <p:spPr bwMode="auto">
          <a:xfrm>
            <a:off x="3886996" y="8690146"/>
            <a:ext cx="2971004" cy="453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 fontAlgn="base" latinLnBrk="0">
              <a:spcBef>
                <a:spcPct val="0"/>
              </a:spcBef>
              <a:spcAft>
                <a:spcPct val="0"/>
              </a:spcAft>
            </a:pPr>
            <a:fld id="{B9A4A6AF-AD19-4537-833D-CCFAC232A6B8}" type="slidenum">
              <a:rPr lang="en-GB" altLang="ko-KR" sz="1300">
                <a:solidFill>
                  <a:prstClr val="black"/>
                </a:solidFill>
                <a:latin typeface="Arial" charset="0"/>
                <a:ea typeface="굴림" charset="-127"/>
                <a:cs typeface="Arial" charset="0"/>
              </a:rPr>
              <a:pPr algn="r" defTabSz="947738" fontAlgn="base" latinLnBrk="0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ko-KR" sz="1300">
              <a:solidFill>
                <a:prstClr val="black"/>
              </a:solidFill>
              <a:latin typeface="Arial" charset="0"/>
              <a:ea typeface="굴림" charset="-127"/>
              <a:cs typeface="Arial" charset="0"/>
            </a:endParaRPr>
          </a:p>
        </p:txBody>
      </p:sp>
      <p:sp>
        <p:nvSpPr>
          <p:cNvPr id="51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0588"/>
          </a:xfrm>
          <a:ln/>
        </p:spPr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618"/>
            <a:ext cx="5029200" cy="4115237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EF0-0CE8-41BA-8322-4D46416CEF9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869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EF0-0CE8-41BA-8322-4D46416CEF9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943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EF0-0CE8-41BA-8322-4D46416CEF9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57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EF0-0CE8-41BA-8322-4D46416CEF9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328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EF0-0CE8-41BA-8322-4D46416CEF9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172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EF0-0CE8-41BA-8322-4D46416CEF9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825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0430" y="6497661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C9A9BE4E-59F7-41B8-9806-6C6D0D53F7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0430" y="6497661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C9A9BE4E-59F7-41B8-9806-6C6D0D53F7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0430" y="6497661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C9A9BE4E-59F7-41B8-9806-6C6D0D53F7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0430" y="6497661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C9A9BE4E-59F7-41B8-9806-6C6D0D53F7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0430" y="6497661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C9A9BE4E-59F7-41B8-9806-6C6D0D53F7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0430" y="6497661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C9A9BE4E-59F7-41B8-9806-6C6D0D53F7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03288" y="4535488"/>
            <a:ext cx="7485062" cy="1081087"/>
          </a:xfrm>
        </p:spPr>
        <p:txBody>
          <a:bodyPr anchor="b"/>
          <a:lstStyle>
            <a:lvl1pPr>
              <a:lnSpc>
                <a:spcPct val="110000"/>
              </a:lnSpc>
              <a:defRPr sz="26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3288" y="5605463"/>
            <a:ext cx="7510462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95275" y="1624013"/>
            <a:ext cx="4186238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33913" y="1624013"/>
            <a:ext cx="4186237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89725" y="1001713"/>
            <a:ext cx="2130425" cy="493553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95275" y="1001713"/>
            <a:ext cx="6242050" cy="49355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37AC-B1BA-42F8-885D-EF5BBA233716}" type="datetimeFigureOut">
              <a:rPr lang="ko-KR" altLang="en-US" smtClean="0"/>
              <a:t>2015-04-20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E0A65-372B-466D-9D02-AC844DA7C1E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624013"/>
            <a:ext cx="8524875" cy="431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Textmasterformate durch Klicken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  <a:p>
            <a:pPr lvl="4"/>
            <a:r>
              <a:rPr lang="de-DE" altLang="ko-KR" smtClean="0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  <a:latin typeface="Arial" charset="0"/>
                <a:cs typeface="+mn-cs"/>
              </a:defRPr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0017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ko-KR" sz="1000">
                <a:solidFill>
                  <a:srgbClr val="000000"/>
                </a:solidFill>
                <a:ea typeface="굴림" charset="-127"/>
              </a:rPr>
              <a:t>Page </a:t>
            </a:r>
            <a:r>
              <a:rPr lang="de-DE" altLang="ko-KR" sz="1000">
                <a:solidFill>
                  <a:srgbClr val="000000"/>
                </a:solidFill>
                <a:ea typeface="굴림" charset="-127"/>
                <a:sym typeface="Wingdings" pitchFamily="2" charset="2"/>
              </a:rPr>
              <a:t></a:t>
            </a:r>
            <a:r>
              <a:rPr lang="de-DE" altLang="ko-KR" sz="1000">
                <a:solidFill>
                  <a:srgbClr val="000000"/>
                </a:solidFill>
                <a:ea typeface="굴림" charset="-127"/>
              </a:rPr>
              <a:t> </a:t>
            </a:r>
            <a:fld id="{7DE617BF-AFD0-4DE8-B7E6-DFC8F0246B47}" type="slidenum">
              <a:rPr lang="de-DE" altLang="ko-KR" sz="1000">
                <a:solidFill>
                  <a:srgbClr val="000000"/>
                </a:solidFill>
                <a:ea typeface="굴림" charset="-127"/>
              </a:rPr>
              <a:pPr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altLang="ko-KR" sz="1000">
              <a:solidFill>
                <a:srgbClr val="000000"/>
              </a:solidFill>
              <a:ea typeface="굴림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emf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emf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27.jpeg"/><Relationship Id="rId10" Type="http://schemas.openxmlformats.org/officeDocument/2006/relationships/image" Target="../media/image12.png"/><Relationship Id="rId4" Type="http://schemas.openxmlformats.org/officeDocument/2006/relationships/image" Target="../media/image26.jpe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em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28.emf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0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38.png"/><Relationship Id="rId4" Type="http://schemas.openxmlformats.org/officeDocument/2006/relationships/image" Target="../media/image28.emf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ctrTitle"/>
          </p:nvPr>
        </p:nvSpPr>
        <p:spPr>
          <a:xfrm>
            <a:off x="0" y="1444625"/>
            <a:ext cx="9144000" cy="15287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ko-KR" sz="3600" noProof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Physical Assessment Model</a:t>
            </a:r>
            <a:br>
              <a:rPr lang="en-US" altLang="ko-KR" sz="3600" noProof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</a:br>
            <a:r>
              <a:rPr lang="en-US" altLang="ko-KR" sz="3600" noProof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“Physiko”</a:t>
            </a:r>
            <a:endParaRPr lang="ko-KR" altLang="ko-KR" sz="3600" noProof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77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00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00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07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00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08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000">
              <a:solidFill>
                <a:srgbClr val="000000"/>
              </a:solidFill>
              <a:ea typeface="굴림" charset="-127"/>
            </a:endParaRPr>
          </a:p>
        </p:txBody>
      </p:sp>
      <p:grpSp>
        <p:nvGrpSpPr>
          <p:cNvPr id="2" name="그룹 30"/>
          <p:cNvGrpSpPr>
            <a:grpSpLocks/>
          </p:cNvGrpSpPr>
          <p:nvPr/>
        </p:nvGrpSpPr>
        <p:grpSpPr bwMode="auto">
          <a:xfrm>
            <a:off x="0" y="4110038"/>
            <a:ext cx="9164638" cy="914400"/>
            <a:chOff x="18106" y="2978590"/>
            <a:chExt cx="9164853" cy="914398"/>
          </a:xfrm>
        </p:grpSpPr>
        <p:grpSp>
          <p:nvGrpSpPr>
            <p:cNvPr id="3" name="그룹 29"/>
            <p:cNvGrpSpPr>
              <a:grpSpLocks/>
            </p:cNvGrpSpPr>
            <p:nvPr/>
          </p:nvGrpSpPr>
          <p:grpSpPr bwMode="auto">
            <a:xfrm>
              <a:off x="18106" y="2987643"/>
              <a:ext cx="3906083" cy="893919"/>
              <a:chOff x="1475715" y="4151014"/>
              <a:chExt cx="4023322" cy="920749"/>
            </a:xfrm>
          </p:grpSpPr>
          <p:pic>
            <p:nvPicPr>
              <p:cNvPr id="3090" name="_x12457328" descr="EMB000008c40d2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75715" y="4151014"/>
                <a:ext cx="1308100" cy="919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1" name="_x32166888" descr="EMB000008c40d2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70360" y="4155777"/>
                <a:ext cx="1397000" cy="911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2" name="_x32115616" descr="EMB000008c40d2a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146487" y="4152601"/>
                <a:ext cx="1352550" cy="919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그룹 28"/>
            <p:cNvGrpSpPr>
              <a:grpSpLocks/>
            </p:cNvGrpSpPr>
            <p:nvPr/>
          </p:nvGrpSpPr>
          <p:grpSpPr bwMode="auto">
            <a:xfrm>
              <a:off x="3879638" y="2978590"/>
              <a:ext cx="5303321" cy="914398"/>
              <a:chOff x="0" y="449089"/>
              <a:chExt cx="5424032" cy="935211"/>
            </a:xfrm>
          </p:grpSpPr>
          <p:pic>
            <p:nvPicPr>
              <p:cNvPr id="3086" name="_x69492960" descr="EMB000008c40d2c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0" y="457200"/>
                <a:ext cx="1339850" cy="915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7" name="_x31932304" descr="EMB000008c40d2d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12752" y="458788"/>
                <a:ext cx="1376363" cy="925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8" name="_x69388112" descr="EMB000008c40d2e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679826" y="460846"/>
                <a:ext cx="1333500" cy="920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9" name="_x32175816" descr="EMB000008c40d2f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01632" y="449089"/>
                <a:ext cx="1422400" cy="925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082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00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08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000">
              <a:solidFill>
                <a:srgbClr val="000000"/>
              </a:solidFill>
              <a:ea typeface="굴림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8" descr="F:\BT\Presentation\[Presentation]Sample\ClipArt\입체버튼\CJ0027_3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57" y="26505"/>
            <a:ext cx="500033" cy="506383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448843" y="0"/>
            <a:ext cx="2700000" cy="500042"/>
          </a:xfrm>
          <a:prstGeom prst="rect">
            <a:avLst/>
          </a:prstGeom>
          <a:gradFill flip="none" rotWithShape="1">
            <a:gsLst>
              <a:gs pos="100000">
                <a:srgbClr val="00B0F0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539798"/>
            <a:ext cx="9144000" cy="72000"/>
          </a:xfrm>
          <a:prstGeom prst="rect">
            <a:avLst/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71472" y="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Physical Assessment Simulator 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0" y="6471253"/>
            <a:ext cx="91440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0147" y="3643314"/>
            <a:ext cx="20955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38"/>
          <p:cNvGrpSpPr/>
          <p:nvPr/>
        </p:nvGrpSpPr>
        <p:grpSpPr>
          <a:xfrm>
            <a:off x="233332" y="4338838"/>
            <a:ext cx="2714644" cy="580835"/>
            <a:chOff x="409934" y="2705288"/>
            <a:chExt cx="2714644" cy="580835"/>
          </a:xfrm>
        </p:grpSpPr>
        <p:sp>
          <p:nvSpPr>
            <p:cNvPr id="20" name="순서도: 대체 처리 19"/>
            <p:cNvSpPr/>
            <p:nvPr/>
          </p:nvSpPr>
          <p:spPr>
            <a:xfrm>
              <a:off x="428596" y="2705288"/>
              <a:ext cx="2695982" cy="580835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      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BP Measurement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7" name="Picture 2" descr="F:\BT\사진 파일\Manikin\Physiko 사진\혈압.bm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9934" y="2705289"/>
              <a:ext cx="568281" cy="572400"/>
            </a:xfrm>
            <a:prstGeom prst="rect">
              <a:avLst/>
            </a:prstGeom>
            <a:noFill/>
          </p:spPr>
        </p:pic>
      </p:grpSp>
      <p:grpSp>
        <p:nvGrpSpPr>
          <p:cNvPr id="3" name="그룹 44"/>
          <p:cNvGrpSpPr/>
          <p:nvPr/>
        </p:nvGrpSpPr>
        <p:grpSpPr>
          <a:xfrm>
            <a:off x="6168419" y="4357695"/>
            <a:ext cx="2714644" cy="572400"/>
            <a:chOff x="5429256" y="4143380"/>
            <a:chExt cx="2714644" cy="572400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5429256" y="4143380"/>
              <a:ext cx="2714644" cy="571504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solidFill>
                    <a:schemeClr val="tx1"/>
                  </a:solidFill>
                </a:rPr>
                <a:t>    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ECG Simulation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8" name="Picture 3" descr="F:\BT\사진 파일\Manikin\Physiko 사진\ekg.bm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29256" y="4143380"/>
              <a:ext cx="574467" cy="572400"/>
            </a:xfrm>
            <a:prstGeom prst="rect">
              <a:avLst/>
            </a:prstGeom>
            <a:noFill/>
          </p:spPr>
        </p:pic>
      </p:grpSp>
      <p:grpSp>
        <p:nvGrpSpPr>
          <p:cNvPr id="4" name="그룹 40"/>
          <p:cNvGrpSpPr/>
          <p:nvPr/>
        </p:nvGrpSpPr>
        <p:grpSpPr>
          <a:xfrm>
            <a:off x="6186499" y="5785558"/>
            <a:ext cx="2705313" cy="572400"/>
            <a:chOff x="419265" y="4143380"/>
            <a:chExt cx="2705313" cy="572400"/>
          </a:xfrm>
        </p:grpSpPr>
        <p:sp>
          <p:nvSpPr>
            <p:cNvPr id="32" name="순서도: 대체 처리 31"/>
            <p:cNvSpPr/>
            <p:nvPr/>
          </p:nvSpPr>
          <p:spPr>
            <a:xfrm>
              <a:off x="428596" y="4143380"/>
              <a:ext cx="2695982" cy="571504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  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Communication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9" name="Picture 4" descr="F:\BT\사진 파일\Manikin\Physiko 사진\대화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9265" y="4143380"/>
              <a:ext cx="572400" cy="572400"/>
            </a:xfrm>
            <a:prstGeom prst="rect">
              <a:avLst/>
            </a:prstGeom>
            <a:noFill/>
          </p:spPr>
        </p:pic>
      </p:grpSp>
      <p:grpSp>
        <p:nvGrpSpPr>
          <p:cNvPr id="5" name="그룹 37"/>
          <p:cNvGrpSpPr/>
          <p:nvPr/>
        </p:nvGrpSpPr>
        <p:grpSpPr>
          <a:xfrm>
            <a:off x="242275" y="3626966"/>
            <a:ext cx="2714644" cy="586956"/>
            <a:chOff x="419265" y="1984788"/>
            <a:chExt cx="2714644" cy="586956"/>
          </a:xfrm>
        </p:grpSpPr>
        <p:sp>
          <p:nvSpPr>
            <p:cNvPr id="19" name="순서도: 대체 처리 18"/>
            <p:cNvSpPr/>
            <p:nvPr/>
          </p:nvSpPr>
          <p:spPr>
            <a:xfrm>
              <a:off x="428596" y="1984788"/>
              <a:ext cx="2705313" cy="586956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Pupil Reflex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 descr="F:\BT\사진 파일\Manikin\Physiko 사진\동공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9265" y="1990909"/>
              <a:ext cx="572400" cy="572400"/>
            </a:xfrm>
            <a:prstGeom prst="rect">
              <a:avLst/>
            </a:prstGeom>
            <a:noFill/>
          </p:spPr>
        </p:pic>
      </p:grpSp>
      <p:grpSp>
        <p:nvGrpSpPr>
          <p:cNvPr id="6" name="그룹 39"/>
          <p:cNvGrpSpPr/>
          <p:nvPr/>
        </p:nvGrpSpPr>
        <p:grpSpPr>
          <a:xfrm>
            <a:off x="6190291" y="5072971"/>
            <a:ext cx="2705313" cy="572400"/>
            <a:chOff x="419265" y="3429000"/>
            <a:chExt cx="2705313" cy="572400"/>
          </a:xfrm>
        </p:grpSpPr>
        <p:sp>
          <p:nvSpPr>
            <p:cNvPr id="31" name="순서도: 대체 처리 30"/>
            <p:cNvSpPr/>
            <p:nvPr/>
          </p:nvSpPr>
          <p:spPr>
            <a:xfrm>
              <a:off x="428596" y="3429000"/>
              <a:ext cx="2695982" cy="571504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Arterial Pulse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4" name="Picture 6" descr="F:\BT\사진 파일\Manikin\Physiko 사진\심음(1)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19265" y="3429000"/>
              <a:ext cx="572400" cy="572400"/>
            </a:xfrm>
            <a:prstGeom prst="rect">
              <a:avLst/>
            </a:prstGeom>
            <a:noFill/>
          </p:spPr>
        </p:pic>
      </p:grpSp>
      <p:grpSp>
        <p:nvGrpSpPr>
          <p:cNvPr id="7" name="그룹 42"/>
          <p:cNvGrpSpPr/>
          <p:nvPr/>
        </p:nvGrpSpPr>
        <p:grpSpPr>
          <a:xfrm>
            <a:off x="214282" y="5777123"/>
            <a:ext cx="2722486" cy="580835"/>
            <a:chOff x="5429256" y="2705288"/>
            <a:chExt cx="2722486" cy="580835"/>
          </a:xfrm>
        </p:grpSpPr>
        <p:sp>
          <p:nvSpPr>
            <p:cNvPr id="21" name="순서도: 대체 처리 20"/>
            <p:cNvSpPr/>
            <p:nvPr/>
          </p:nvSpPr>
          <p:spPr>
            <a:xfrm>
              <a:off x="5429256" y="2705288"/>
              <a:ext cx="2722486" cy="580835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solidFill>
                    <a:schemeClr val="tx1"/>
                  </a:solidFill>
                </a:rPr>
                <a:t> 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Heart Sound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5" name="Picture 7" descr="F:\BT\사진 파일\Manikin\Physiko 사진\심음.bm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441498" y="2705289"/>
              <a:ext cx="574467" cy="572400"/>
            </a:xfrm>
            <a:prstGeom prst="rect">
              <a:avLst/>
            </a:prstGeom>
            <a:noFill/>
          </p:spPr>
        </p:pic>
      </p:grpSp>
      <p:grpSp>
        <p:nvGrpSpPr>
          <p:cNvPr id="8" name="그룹 43"/>
          <p:cNvGrpSpPr/>
          <p:nvPr/>
        </p:nvGrpSpPr>
        <p:grpSpPr>
          <a:xfrm>
            <a:off x="6168419" y="3643314"/>
            <a:ext cx="2714644" cy="573575"/>
            <a:chOff x="5429256" y="3428999"/>
            <a:chExt cx="2714644" cy="573575"/>
          </a:xfrm>
        </p:grpSpPr>
        <p:sp>
          <p:nvSpPr>
            <p:cNvPr id="23" name="순서도: 대체 처리 22"/>
            <p:cNvSpPr/>
            <p:nvPr/>
          </p:nvSpPr>
          <p:spPr>
            <a:xfrm>
              <a:off x="5429256" y="3429000"/>
              <a:ext cx="2714644" cy="571504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solidFill>
                    <a:schemeClr val="tx1"/>
                  </a:solidFill>
                </a:rPr>
                <a:t> 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Bowel Sound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6" name="Picture 8" descr="F:\BT\사진 파일\Manikin\Physiko 사진\장음.bmp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429256" y="3428999"/>
              <a:ext cx="571504" cy="573575"/>
            </a:xfrm>
            <a:prstGeom prst="rect">
              <a:avLst/>
            </a:prstGeom>
            <a:noFill/>
          </p:spPr>
        </p:pic>
      </p:grpSp>
      <p:grpSp>
        <p:nvGrpSpPr>
          <p:cNvPr id="9" name="그룹 41"/>
          <p:cNvGrpSpPr/>
          <p:nvPr/>
        </p:nvGrpSpPr>
        <p:grpSpPr>
          <a:xfrm>
            <a:off x="232944" y="5053413"/>
            <a:ext cx="2693606" cy="575610"/>
            <a:chOff x="5447918" y="1981578"/>
            <a:chExt cx="2693606" cy="575610"/>
          </a:xfrm>
        </p:grpSpPr>
        <p:sp>
          <p:nvSpPr>
            <p:cNvPr id="22" name="순서도: 대체 처리 21"/>
            <p:cNvSpPr/>
            <p:nvPr/>
          </p:nvSpPr>
          <p:spPr>
            <a:xfrm>
              <a:off x="5500694" y="1981578"/>
              <a:ext cx="2640830" cy="572400"/>
            </a:xfrm>
            <a:prstGeom prst="flowChartAlternateProcess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Lung Sound</a:t>
              </a:r>
              <a:endParaRPr lang="ko-KR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7" name="Picture 9" descr="F:\BT\사진 파일\Manikin\Physiko 사진\폐음.bmp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447918" y="1984788"/>
              <a:ext cx="572400" cy="572400"/>
            </a:xfrm>
            <a:prstGeom prst="rect">
              <a:avLst/>
            </a:prstGeom>
            <a:noFill/>
          </p:spPr>
        </p:pic>
      </p:grpSp>
      <p:pic>
        <p:nvPicPr>
          <p:cNvPr id="46" name="그림 45" descr="캡처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05281" y="1357298"/>
            <a:ext cx="3699170" cy="2128289"/>
          </a:xfrm>
          <a:prstGeom prst="rect">
            <a:avLst/>
          </a:prstGeom>
          <a:ln w="38100" cap="rnd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/>
          <p:cNvSpPr txBox="1"/>
          <p:nvPr/>
        </p:nvSpPr>
        <p:spPr>
          <a:xfrm>
            <a:off x="3633974" y="5214951"/>
            <a:ext cx="2366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12</a:t>
            </a:r>
            <a:r>
              <a:rPr lang="ko-KR" altLang="en-US" sz="1200" b="1" dirty="0" smtClean="0"/>
              <a:t>명의 모의환자 프로그램 내장</a:t>
            </a:r>
            <a:endParaRPr lang="en-US" altLang="ko-KR" sz="1200" b="1" dirty="0" smtClean="0"/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모의환자 시나리오 작성</a:t>
            </a:r>
            <a:endParaRPr lang="en-US" altLang="ko-KR" sz="1200" b="1" dirty="0" smtClean="0"/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반복적인 개별수기 실습</a:t>
            </a:r>
            <a:endParaRPr lang="ko-KR" altLang="en-US" sz="1200" b="1" dirty="0"/>
          </a:p>
        </p:txBody>
      </p:sp>
      <p:pic>
        <p:nvPicPr>
          <p:cNvPr id="49" name="Picture 23" descr="F:\BT\Presentation\[Presentation]Sample\ClipArt\입체버튼\CJ0033_3.em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75647" y="5261605"/>
            <a:ext cx="218418" cy="214314"/>
          </a:xfrm>
          <a:prstGeom prst="rect">
            <a:avLst/>
          </a:prstGeom>
          <a:noFill/>
        </p:spPr>
      </p:pic>
      <p:pic>
        <p:nvPicPr>
          <p:cNvPr id="50" name="Picture 23" descr="F:\BT\Presentation\[Presentation]Sample\ClipArt\입체버튼\CJ0033_3.em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77664" y="5637457"/>
            <a:ext cx="218418" cy="214314"/>
          </a:xfrm>
          <a:prstGeom prst="rect">
            <a:avLst/>
          </a:prstGeom>
          <a:noFill/>
        </p:spPr>
      </p:pic>
      <p:pic>
        <p:nvPicPr>
          <p:cNvPr id="51" name="Picture 23" descr="F:\BT\Presentation\[Presentation]Sample\ClipArt\입체버튼\CJ0033_3.em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72437" y="5991437"/>
            <a:ext cx="218418" cy="214314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214282" y="785794"/>
            <a:ext cx="864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ko-KR" altLang="en-US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임상 현장에서 환자를 진료하는 것과 같은 흐름으로 실습 가능</a:t>
            </a:r>
            <a:r>
              <a:rPr lang="en-US" altLang="ko-KR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  <a:endParaRPr lang="ko-KR" altLang="en-US" sz="2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굽은 화살표 53"/>
          <p:cNvSpPr/>
          <p:nvPr/>
        </p:nvSpPr>
        <p:spPr>
          <a:xfrm rot="5400000">
            <a:off x="6465107" y="2321711"/>
            <a:ext cx="1285884" cy="1214446"/>
          </a:xfrm>
          <a:prstGeom prst="bentArrow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7" name="굽은 화살표 56"/>
          <p:cNvSpPr/>
          <p:nvPr/>
        </p:nvSpPr>
        <p:spPr>
          <a:xfrm rot="16200000">
            <a:off x="1374347" y="2321711"/>
            <a:ext cx="1285884" cy="1214446"/>
          </a:xfrm>
          <a:prstGeom prst="bentArrow">
            <a:avLst/>
          </a:prstGeom>
          <a:solidFill>
            <a:srgbClr val="00B0F0">
              <a:alpha val="40000"/>
            </a:srgbClr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429388" y="57427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Model :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Physiko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 M55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슬라이드 번호 개체 틀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9BE4E-59F7-41B8-9806-6C6D0D53F75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8" descr="F:\BT\Presentation\[Presentation]Sample\ClipArt\입체버튼\CJ0027_3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57" y="26505"/>
            <a:ext cx="500033" cy="506383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448843" y="0"/>
            <a:ext cx="2700000" cy="500042"/>
          </a:xfrm>
          <a:prstGeom prst="rect">
            <a:avLst/>
          </a:prstGeom>
          <a:gradFill flip="none" rotWithShape="1">
            <a:gsLst>
              <a:gs pos="100000">
                <a:srgbClr val="00B0F0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539798"/>
            <a:ext cx="9144000" cy="72000"/>
          </a:xfrm>
          <a:prstGeom prst="rect">
            <a:avLst/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71472" y="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Physical Assessment Simulator 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29388" y="57427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Model :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Physiko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 M55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0" y="6471253"/>
            <a:ext cx="91440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34"/>
          <p:cNvGrpSpPr/>
          <p:nvPr/>
        </p:nvGrpSpPr>
        <p:grpSpPr>
          <a:xfrm>
            <a:off x="85725" y="3829635"/>
            <a:ext cx="9057512" cy="2385447"/>
            <a:chOff x="85725" y="3329569"/>
            <a:chExt cx="9057512" cy="2385447"/>
          </a:xfrm>
        </p:grpSpPr>
        <p:pic>
          <p:nvPicPr>
            <p:cNvPr id="31" name="그림 30" descr="캡처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3237" y="3329569"/>
              <a:ext cx="4680000" cy="2366131"/>
            </a:xfrm>
            <a:prstGeom prst="rect">
              <a:avLst/>
            </a:prstGeom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5725" y="3619516"/>
              <a:ext cx="4486275" cy="209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8803" y="1253548"/>
            <a:ext cx="379299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7210" y="1253548"/>
            <a:ext cx="3266916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9BE4E-59F7-41B8-9806-6C6D0D53F754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8" descr="F:\BT\Presentation\[Presentation]Sample\ClipArt\입체버튼\CJ0027_3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57" y="26505"/>
            <a:ext cx="500033" cy="506383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448843" y="0"/>
            <a:ext cx="2700000" cy="500042"/>
          </a:xfrm>
          <a:prstGeom prst="rect">
            <a:avLst/>
          </a:prstGeom>
          <a:gradFill flip="none" rotWithShape="1">
            <a:gsLst>
              <a:gs pos="100000">
                <a:srgbClr val="00B0F0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539798"/>
            <a:ext cx="9144000" cy="72000"/>
          </a:xfrm>
          <a:prstGeom prst="rect">
            <a:avLst/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71472" y="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Physical Assessment Simulator 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0" y="6471253"/>
            <a:ext cx="91440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8855" y="884017"/>
            <a:ext cx="3093409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874686"/>
            <a:ext cx="2169243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5" descr="F:\BT\사진 파일\Manikin\Physiko 사진\동공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6" y="742349"/>
            <a:ext cx="357190" cy="357190"/>
          </a:xfrm>
          <a:prstGeom prst="rect">
            <a:avLst/>
          </a:prstGeom>
          <a:noFill/>
        </p:spPr>
      </p:pic>
      <p:sp>
        <p:nvSpPr>
          <p:cNvPr id="55" name="TextBox 54"/>
          <p:cNvSpPr txBox="1"/>
          <p:nvPr/>
        </p:nvSpPr>
        <p:spPr>
          <a:xfrm>
            <a:off x="428596" y="770342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동공반사</a:t>
            </a:r>
            <a:endParaRPr lang="ko-KR" altLang="en-US" sz="16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14314" y="1105660"/>
            <a:ext cx="3143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/>
              <a:t>펜라이트를 사용하여 동공 확장 및 수축을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실시간으로 확인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대광반사 실습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정상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확대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수축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좌우부동 등 </a:t>
            </a:r>
            <a:r>
              <a:rPr lang="en-US" altLang="ko-KR" sz="1200" b="1" dirty="0" smtClean="0"/>
              <a:t>Simulation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기능이 가능</a:t>
            </a:r>
            <a:r>
              <a:rPr lang="en-US" altLang="ko-KR" sz="1200" b="1" dirty="0" smtClean="0"/>
              <a:t>.</a:t>
            </a:r>
          </a:p>
        </p:txBody>
      </p:sp>
      <p:pic>
        <p:nvPicPr>
          <p:cNvPr id="59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513" y="1239205"/>
            <a:ext cx="144767" cy="142876"/>
          </a:xfrm>
          <a:prstGeom prst="rect">
            <a:avLst/>
          </a:prstGeom>
          <a:noFill/>
        </p:spPr>
      </p:pic>
      <p:pic>
        <p:nvPicPr>
          <p:cNvPr id="60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1785926"/>
            <a:ext cx="144767" cy="142876"/>
          </a:xfrm>
          <a:prstGeom prst="rect">
            <a:avLst/>
          </a:prstGeom>
          <a:noFill/>
        </p:spPr>
      </p:pic>
      <p:pic>
        <p:nvPicPr>
          <p:cNvPr id="61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2071678"/>
            <a:ext cx="144767" cy="142876"/>
          </a:xfrm>
          <a:prstGeom prst="rect">
            <a:avLst/>
          </a:prstGeom>
          <a:noFill/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099" y="3786190"/>
            <a:ext cx="3045210" cy="2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39" y="4092047"/>
            <a:ext cx="2193535" cy="169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2" descr="F:\BT\사진 파일\Manikin\Physiko 사진\혈압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760" y="3571876"/>
            <a:ext cx="353836" cy="356400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428596" y="3581181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혈압측정</a:t>
            </a:r>
            <a:endParaRPr lang="ko-KR" altLang="en-US" sz="16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14282" y="3923943"/>
            <a:ext cx="3143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/>
              <a:t>최고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최저혈압을 임의 설정하여 평가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코로트코프음의 변화를 확인이 가능함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커프가 정상적으로 감겨져 있지 않으면 경고음 발생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실시간으로 감압속도를 수치로 확인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S1, S4, S5 Point</a:t>
            </a:r>
            <a:r>
              <a:rPr lang="ko-KR" altLang="en-US" sz="1200" b="1" dirty="0" smtClean="0"/>
              <a:t>를 임의 설정 및 </a:t>
            </a:r>
            <a:r>
              <a:rPr lang="en-US" altLang="ko-KR" sz="1200" b="1" dirty="0" err="1" smtClean="0"/>
              <a:t>Simul-ation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S5 Point</a:t>
            </a:r>
            <a:r>
              <a:rPr lang="ko-KR" altLang="en-US" sz="1200" b="1" dirty="0" smtClean="0"/>
              <a:t>가 존재하지 않는 증례도 가능함</a:t>
            </a:r>
            <a:r>
              <a:rPr lang="en-US" altLang="ko-KR" sz="1200" b="1" dirty="0" smtClean="0"/>
              <a:t>.</a:t>
            </a:r>
          </a:p>
        </p:txBody>
      </p:sp>
      <p:pic>
        <p:nvPicPr>
          <p:cNvPr id="68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4053280"/>
            <a:ext cx="144767" cy="142876"/>
          </a:xfrm>
          <a:prstGeom prst="rect">
            <a:avLst/>
          </a:prstGeom>
          <a:noFill/>
        </p:spPr>
      </p:pic>
      <p:pic>
        <p:nvPicPr>
          <p:cNvPr id="69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4329701"/>
            <a:ext cx="144767" cy="142876"/>
          </a:xfrm>
          <a:prstGeom prst="rect">
            <a:avLst/>
          </a:prstGeom>
          <a:noFill/>
        </p:spPr>
      </p:pic>
      <p:pic>
        <p:nvPicPr>
          <p:cNvPr id="70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4600001"/>
            <a:ext cx="144767" cy="142876"/>
          </a:xfrm>
          <a:prstGeom prst="rect">
            <a:avLst/>
          </a:prstGeom>
          <a:noFill/>
        </p:spPr>
      </p:pic>
      <p:pic>
        <p:nvPicPr>
          <p:cNvPr id="71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5162174"/>
            <a:ext cx="144767" cy="142876"/>
          </a:xfrm>
          <a:prstGeom prst="rect">
            <a:avLst/>
          </a:prstGeom>
          <a:noFill/>
        </p:spPr>
      </p:pic>
      <p:pic>
        <p:nvPicPr>
          <p:cNvPr id="72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5429264"/>
            <a:ext cx="144767" cy="142876"/>
          </a:xfrm>
          <a:prstGeom prst="rect">
            <a:avLst/>
          </a:prstGeom>
          <a:noFill/>
        </p:spPr>
      </p:pic>
      <p:pic>
        <p:nvPicPr>
          <p:cNvPr id="73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5975985"/>
            <a:ext cx="144767" cy="142876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6429388" y="57427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Model :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Physiko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 M55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슬라이드 번호 개체 틀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9BE4E-59F7-41B8-9806-6C6D0D53F754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8" descr="F:\BT\Presentation\[Presentation]Sample\ClipArt\입체버튼\CJ0027_3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57" y="26505"/>
            <a:ext cx="500033" cy="506383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448843" y="0"/>
            <a:ext cx="2700000" cy="500042"/>
          </a:xfrm>
          <a:prstGeom prst="rect">
            <a:avLst/>
          </a:prstGeom>
          <a:gradFill flip="none" rotWithShape="1">
            <a:gsLst>
              <a:gs pos="100000">
                <a:srgbClr val="00B0F0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539798"/>
            <a:ext cx="9144000" cy="72000"/>
          </a:xfrm>
          <a:prstGeom prst="rect">
            <a:avLst/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71472" y="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Physical Assessment Simulator 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0" y="6471253"/>
            <a:ext cx="91440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28596" y="770342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폐음 청진</a:t>
            </a:r>
            <a:endParaRPr lang="ko-KR" altLang="en-US" sz="16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14314" y="1105660"/>
            <a:ext cx="3143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8 Case </a:t>
            </a:r>
            <a:r>
              <a:rPr lang="ko-KR" altLang="en-US" sz="1200" b="1" dirty="0" smtClean="0"/>
              <a:t>증례 선택하여 청진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전면</a:t>
            </a:r>
            <a:r>
              <a:rPr lang="en-US" altLang="ko-KR" sz="1200" b="1" dirty="0" smtClean="0"/>
              <a:t>5</a:t>
            </a:r>
            <a:r>
              <a:rPr lang="ko-KR" altLang="en-US" sz="1200" b="1" dirty="0" smtClean="0"/>
              <a:t>곳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배면</a:t>
            </a:r>
            <a:r>
              <a:rPr lang="en-US" altLang="ko-KR" sz="1200" b="1" dirty="0" smtClean="0"/>
              <a:t>4</a:t>
            </a:r>
            <a:r>
              <a:rPr lang="ko-KR" altLang="en-US" sz="1200" b="1" dirty="0" smtClean="0"/>
              <a:t>곳에 스피커에 의한 각 폐 영역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기관지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청진이 가능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쇄골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늑골이 내장되어 있어 촉진이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임상증례별로</a:t>
            </a:r>
            <a:r>
              <a:rPr lang="en-US" altLang="ko-KR" sz="1200" b="1" dirty="0" smtClean="0"/>
              <a:t> Indication </a:t>
            </a:r>
            <a:r>
              <a:rPr lang="ko-KR" altLang="en-US" sz="1200" b="1" dirty="0" smtClean="0"/>
              <a:t>기능이 있어 술기 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교육에 있어서 편리함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외부스피커 기능이 있어서 학생들에게 청취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가능함</a:t>
            </a:r>
            <a:r>
              <a:rPr lang="en-US" altLang="ko-KR" sz="1200" b="1" dirty="0" smtClean="0"/>
              <a:t>.</a:t>
            </a:r>
          </a:p>
        </p:txBody>
      </p:sp>
      <p:pic>
        <p:nvPicPr>
          <p:cNvPr id="59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513" y="1239205"/>
            <a:ext cx="144767" cy="142876"/>
          </a:xfrm>
          <a:prstGeom prst="rect">
            <a:avLst/>
          </a:prstGeom>
          <a:noFill/>
        </p:spPr>
      </p:pic>
      <p:pic>
        <p:nvPicPr>
          <p:cNvPr id="60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500174"/>
            <a:ext cx="144767" cy="142876"/>
          </a:xfrm>
          <a:prstGeom prst="rect">
            <a:avLst/>
          </a:prstGeom>
          <a:noFill/>
        </p:spPr>
      </p:pic>
      <p:pic>
        <p:nvPicPr>
          <p:cNvPr id="61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071678"/>
            <a:ext cx="144767" cy="142876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428596" y="3581181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심음 청진</a:t>
            </a:r>
            <a:endParaRPr lang="ko-KR" altLang="en-US" sz="16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14282" y="3923943"/>
            <a:ext cx="31432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18 Case </a:t>
            </a:r>
            <a:r>
              <a:rPr lang="ko-KR" altLang="en-US" sz="1200" b="1" dirty="0" smtClean="0"/>
              <a:t>증례 선택하여 청진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심음에 맞춘 경동맥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요골동맥 맥진이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A, P, T, M </a:t>
            </a:r>
            <a:r>
              <a:rPr lang="ko-KR" altLang="en-US" sz="1200" b="1" dirty="0" smtClean="0"/>
              <a:t>영역에 맞게 청진이 가능하여 청진 위치와 증례이해가 용이함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쇄골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늑골이 내장되어 있어 촉진이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임상증례별로 </a:t>
            </a:r>
            <a:r>
              <a:rPr lang="en-US" altLang="ko-KR" sz="1200" b="1" dirty="0" smtClean="0"/>
              <a:t>Indication </a:t>
            </a:r>
            <a:r>
              <a:rPr lang="ko-KR" altLang="en-US" sz="1200" b="1" dirty="0" smtClean="0"/>
              <a:t>기능이 있어 술기 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교육에 있어서 편리함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외부스피커 기능이 있어서 학생들에게 청취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가능함</a:t>
            </a:r>
            <a:r>
              <a:rPr lang="en-US" altLang="ko-KR" sz="1200" b="1" dirty="0" smtClean="0"/>
              <a:t>.</a:t>
            </a:r>
          </a:p>
        </p:txBody>
      </p:sp>
      <p:pic>
        <p:nvPicPr>
          <p:cNvPr id="68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053280"/>
            <a:ext cx="144767" cy="142876"/>
          </a:xfrm>
          <a:prstGeom prst="rect">
            <a:avLst/>
          </a:prstGeom>
          <a:noFill/>
        </p:spPr>
      </p:pic>
      <p:pic>
        <p:nvPicPr>
          <p:cNvPr id="69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329701"/>
            <a:ext cx="144767" cy="142876"/>
          </a:xfrm>
          <a:prstGeom prst="rect">
            <a:avLst/>
          </a:prstGeom>
          <a:noFill/>
        </p:spPr>
      </p:pic>
      <p:pic>
        <p:nvPicPr>
          <p:cNvPr id="70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600001"/>
            <a:ext cx="144767" cy="142876"/>
          </a:xfrm>
          <a:prstGeom prst="rect">
            <a:avLst/>
          </a:prstGeom>
          <a:noFill/>
        </p:spPr>
      </p:pic>
      <p:pic>
        <p:nvPicPr>
          <p:cNvPr id="71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162174"/>
            <a:ext cx="144767" cy="142876"/>
          </a:xfrm>
          <a:prstGeom prst="rect">
            <a:avLst/>
          </a:prstGeom>
          <a:noFill/>
        </p:spPr>
      </p:pic>
      <p:pic>
        <p:nvPicPr>
          <p:cNvPr id="72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429264"/>
            <a:ext cx="144767" cy="142876"/>
          </a:xfrm>
          <a:prstGeom prst="rect">
            <a:avLst/>
          </a:prstGeom>
          <a:noFill/>
        </p:spPr>
      </p:pic>
      <p:pic>
        <p:nvPicPr>
          <p:cNvPr id="73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975985"/>
            <a:ext cx="144767" cy="142876"/>
          </a:xfrm>
          <a:prstGeom prst="rect">
            <a:avLst/>
          </a:prstGeom>
          <a:noFill/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73401" y="962017"/>
            <a:ext cx="2133275" cy="139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714356"/>
            <a:ext cx="32861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9" descr="F:\BT\사진 파일\Manikin\Physiko 사진\폐음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96" y="751680"/>
            <a:ext cx="356400" cy="356400"/>
          </a:xfrm>
          <a:prstGeom prst="rect">
            <a:avLst/>
          </a:prstGeom>
          <a:noFill/>
        </p:spPr>
      </p:pic>
      <p:pic>
        <p:nvPicPr>
          <p:cNvPr id="32" name="Picture 7" descr="F:\BT\사진 파일\Manikin\Physiko 사진\심음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06" y="3572666"/>
            <a:ext cx="357687" cy="356400"/>
          </a:xfrm>
          <a:prstGeom prst="rect">
            <a:avLst/>
          </a:prstGeom>
          <a:noFill/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43306" y="3686194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91561" y="3916661"/>
            <a:ext cx="2143140" cy="165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341978"/>
            <a:ext cx="144767" cy="142876"/>
          </a:xfrm>
          <a:prstGeom prst="rect">
            <a:avLst/>
          </a:prstGeom>
          <a:noFill/>
        </p:spPr>
      </p:pic>
      <p:pic>
        <p:nvPicPr>
          <p:cNvPr id="36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885489"/>
            <a:ext cx="144767" cy="142876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6429388" y="57427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Model :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Physiko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 M55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슬라이드 번호 개체 틀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9BE4E-59F7-41B8-9806-6C6D0D53F754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8" descr="F:\BT\Presentation\[Presentation]Sample\ClipArt\입체버튼\CJ0027_3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57" y="26505"/>
            <a:ext cx="500033" cy="506383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448843" y="0"/>
            <a:ext cx="2700000" cy="500042"/>
          </a:xfrm>
          <a:prstGeom prst="rect">
            <a:avLst/>
          </a:prstGeom>
          <a:gradFill flip="none" rotWithShape="1">
            <a:gsLst>
              <a:gs pos="100000">
                <a:srgbClr val="00B0F0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539798"/>
            <a:ext cx="9144000" cy="72000"/>
          </a:xfrm>
          <a:prstGeom prst="rect">
            <a:avLst/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71472" y="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Physical Assessment Simulator 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0" y="6471253"/>
            <a:ext cx="91440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28596" y="770342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장음 청진</a:t>
            </a:r>
            <a:endParaRPr lang="ko-KR" altLang="en-US" sz="16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14314" y="1105660"/>
            <a:ext cx="3143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/>
              <a:t>장 연동음이나 </a:t>
            </a:r>
            <a:r>
              <a:rPr lang="en-US" altLang="ko-KR" sz="1200" b="1" dirty="0" err="1" smtClean="0"/>
              <a:t>Ileus</a:t>
            </a:r>
            <a:r>
              <a:rPr lang="en-US" altLang="ko-KR" sz="1200" b="1" dirty="0" smtClean="0"/>
              <a:t>, Sub-</a:t>
            </a:r>
            <a:r>
              <a:rPr lang="en-US" altLang="ko-KR" sz="1200" b="1" dirty="0" err="1" smtClean="0"/>
              <a:t>Ileus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등의 청진이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외부스피커 기능이 있어서 학생들에게 </a:t>
            </a:r>
            <a:r>
              <a:rPr lang="ko-KR" altLang="en-US" sz="1200" b="1" dirty="0" err="1" smtClean="0"/>
              <a:t>청취가능함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임상증례별로 </a:t>
            </a:r>
            <a:r>
              <a:rPr lang="en-US" altLang="ko-KR" sz="1200" b="1" dirty="0" smtClean="0"/>
              <a:t>Indication </a:t>
            </a:r>
            <a:r>
              <a:rPr lang="ko-KR" altLang="en-US" sz="1200" b="1" dirty="0" smtClean="0"/>
              <a:t>기능이 있어 술기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교육에 있어서 편리함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5 Case </a:t>
            </a:r>
            <a:r>
              <a:rPr lang="ko-KR" altLang="en-US" sz="1200" b="1" dirty="0" smtClean="0"/>
              <a:t>증례 선택하여 청진 가능</a:t>
            </a:r>
            <a:r>
              <a:rPr lang="en-US" altLang="ko-KR" sz="1200" b="1" dirty="0" smtClean="0"/>
              <a:t>.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</p:txBody>
      </p:sp>
      <p:pic>
        <p:nvPicPr>
          <p:cNvPr id="59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513" y="1239205"/>
            <a:ext cx="144767" cy="142876"/>
          </a:xfrm>
          <a:prstGeom prst="rect">
            <a:avLst/>
          </a:prstGeom>
          <a:noFill/>
        </p:spPr>
      </p:pic>
      <p:pic>
        <p:nvPicPr>
          <p:cNvPr id="60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767264"/>
            <a:ext cx="144767" cy="142876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428596" y="3581181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심전도 측정</a:t>
            </a:r>
            <a:endParaRPr lang="ko-KR" altLang="en-US" sz="16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14282" y="3923943"/>
            <a:ext cx="3143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10 Case </a:t>
            </a:r>
            <a:r>
              <a:rPr lang="ko-KR" altLang="en-US" sz="1200" b="1" dirty="0" smtClean="0"/>
              <a:t>증례 선택하여 청진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실제 심전도 측정기로 사용이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12-Lead </a:t>
            </a:r>
            <a:r>
              <a:rPr lang="ko-KR" altLang="en-US" sz="1200" b="1" dirty="0" smtClean="0"/>
              <a:t>사용이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전극 부착 위치를 확인이 가능하여 오부착시 프로그램 동작이 안됨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각 전극마다 심전도 파형 모니터링 가능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임상증례별로 </a:t>
            </a:r>
            <a:r>
              <a:rPr lang="en-US" altLang="ko-KR" sz="1200" b="1" dirty="0" smtClean="0"/>
              <a:t>Indication </a:t>
            </a:r>
            <a:r>
              <a:rPr lang="ko-KR" altLang="en-US" sz="1200" b="1" dirty="0" smtClean="0"/>
              <a:t>기능이 있어 술기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교육에 있어서 편리함</a:t>
            </a:r>
            <a:r>
              <a:rPr lang="en-US" altLang="ko-KR" sz="1200" b="1" dirty="0" smtClean="0"/>
              <a:t>.</a:t>
            </a:r>
          </a:p>
        </p:txBody>
      </p:sp>
      <p:pic>
        <p:nvPicPr>
          <p:cNvPr id="68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053280"/>
            <a:ext cx="144767" cy="142876"/>
          </a:xfrm>
          <a:prstGeom prst="rect">
            <a:avLst/>
          </a:prstGeom>
          <a:noFill/>
        </p:spPr>
      </p:pic>
      <p:pic>
        <p:nvPicPr>
          <p:cNvPr id="69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329701"/>
            <a:ext cx="144767" cy="142876"/>
          </a:xfrm>
          <a:prstGeom prst="rect">
            <a:avLst/>
          </a:prstGeom>
          <a:noFill/>
        </p:spPr>
      </p:pic>
      <p:pic>
        <p:nvPicPr>
          <p:cNvPr id="70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600001"/>
            <a:ext cx="144767" cy="142876"/>
          </a:xfrm>
          <a:prstGeom prst="rect">
            <a:avLst/>
          </a:prstGeom>
          <a:noFill/>
        </p:spPr>
      </p:pic>
      <p:pic>
        <p:nvPicPr>
          <p:cNvPr id="71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867091"/>
            <a:ext cx="144767" cy="142876"/>
          </a:xfrm>
          <a:prstGeom prst="rect">
            <a:avLst/>
          </a:prstGeom>
          <a:noFill/>
        </p:spPr>
      </p:pic>
      <p:pic>
        <p:nvPicPr>
          <p:cNvPr id="72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429264"/>
            <a:ext cx="144767" cy="142876"/>
          </a:xfrm>
          <a:prstGeom prst="rect">
            <a:avLst/>
          </a:prstGeom>
          <a:noFill/>
        </p:spPr>
      </p:pic>
      <p:pic>
        <p:nvPicPr>
          <p:cNvPr id="73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975985"/>
            <a:ext cx="144767" cy="142876"/>
          </a:xfrm>
          <a:prstGeom prst="rect">
            <a:avLst/>
          </a:prstGeom>
          <a:noFill/>
        </p:spPr>
      </p:pic>
      <p:pic>
        <p:nvPicPr>
          <p:cNvPr id="35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341978"/>
            <a:ext cx="144767" cy="142876"/>
          </a:xfrm>
          <a:prstGeom prst="rect">
            <a:avLst/>
          </a:prstGeom>
          <a:noFill/>
        </p:spPr>
      </p:pic>
      <p:pic>
        <p:nvPicPr>
          <p:cNvPr id="36" name="Picture 6" descr="F:\BT\Presentation\[Presentation]Sample\ClipArt\입체버튼\CJ0004_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885489"/>
            <a:ext cx="144767" cy="142876"/>
          </a:xfrm>
          <a:prstGeom prst="rect">
            <a:avLst/>
          </a:prstGeom>
          <a:noFill/>
        </p:spPr>
      </p:pic>
      <p:pic>
        <p:nvPicPr>
          <p:cNvPr id="37" name="Picture 3" descr="F:\BT\사진 파일\Manikin\Physiko 사진\ekg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571876"/>
            <a:ext cx="357687" cy="356400"/>
          </a:xfrm>
          <a:prstGeom prst="rect">
            <a:avLst/>
          </a:prstGeom>
          <a:noFill/>
        </p:spPr>
      </p:pic>
      <p:pic>
        <p:nvPicPr>
          <p:cNvPr id="38" name="Picture 8" descr="F:\BT\사진 파일\Manikin\Physiko 사진\장음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748470"/>
            <a:ext cx="355113" cy="356400"/>
          </a:xfrm>
          <a:prstGeom prst="rect">
            <a:avLst/>
          </a:prstGeom>
          <a:noFill/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199" y="928670"/>
            <a:ext cx="277301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67281" y="928670"/>
            <a:ext cx="267961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90545" y="3891794"/>
            <a:ext cx="2762131" cy="20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92064" y="3891741"/>
            <a:ext cx="2692466" cy="20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6429388" y="57427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Model :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Physiko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 M55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슬라이드 번호 개체 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9BE4E-59F7-41B8-9806-6C6D0D53F754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8" descr="F:\BT\Presentation\[Presentation]Sample\ClipArt\입체버튼\CJ0027_3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57" y="26505"/>
            <a:ext cx="500033" cy="506383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448843" y="0"/>
            <a:ext cx="2700000" cy="500042"/>
          </a:xfrm>
          <a:prstGeom prst="rect">
            <a:avLst/>
          </a:prstGeom>
          <a:gradFill flip="none" rotWithShape="1">
            <a:gsLst>
              <a:gs pos="100000">
                <a:srgbClr val="00B0F0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539798"/>
            <a:ext cx="9144000" cy="72000"/>
          </a:xfrm>
          <a:prstGeom prst="rect">
            <a:avLst/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71472" y="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Physical Assessment Simulator 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0" y="6471253"/>
            <a:ext cx="91440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880" y="4287333"/>
            <a:ext cx="1800000" cy="135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3095" y="972416"/>
            <a:ext cx="2160000" cy="161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8070" y="2933724"/>
            <a:ext cx="1800000" cy="134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96606" y="2933724"/>
            <a:ext cx="1800000" cy="13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72464" y="2933724"/>
            <a:ext cx="1800000" cy="135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모서리가 둥근 직사각형 27"/>
          <p:cNvSpPr/>
          <p:nvPr/>
        </p:nvSpPr>
        <p:spPr>
          <a:xfrm>
            <a:off x="3795513" y="1610013"/>
            <a:ext cx="468000" cy="5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4333766" y="1610013"/>
            <a:ext cx="468000" cy="5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4871156" y="1610013"/>
            <a:ext cx="468000" cy="5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05743" y="4287333"/>
            <a:ext cx="1800000" cy="132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68089" y="4287333"/>
            <a:ext cx="1800000" cy="1320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모서리가 둥근 직사각형 31"/>
          <p:cNvSpPr/>
          <p:nvPr/>
        </p:nvSpPr>
        <p:spPr>
          <a:xfrm>
            <a:off x="851103" y="2787135"/>
            <a:ext cx="1956819" cy="29382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3571868" y="2796466"/>
            <a:ext cx="2000264" cy="29289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6090860" y="2787135"/>
            <a:ext cx="1981602" cy="29382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연결선 35"/>
          <p:cNvCxnSpPr>
            <a:endCxn id="32" idx="0"/>
          </p:cNvCxnSpPr>
          <p:nvPr/>
        </p:nvCxnSpPr>
        <p:spPr>
          <a:xfrm rot="10800000" flipV="1">
            <a:off x="1829514" y="2153523"/>
            <a:ext cx="1956669" cy="6336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>
            <a:endCxn id="34" idx="0"/>
          </p:cNvCxnSpPr>
          <p:nvPr/>
        </p:nvCxnSpPr>
        <p:spPr>
          <a:xfrm>
            <a:off x="5357818" y="2153524"/>
            <a:ext cx="1723843" cy="6336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endCxn id="33" idx="0"/>
          </p:cNvCxnSpPr>
          <p:nvPr/>
        </p:nvCxnSpPr>
        <p:spPr>
          <a:xfrm rot="5400000">
            <a:off x="4286249" y="2510715"/>
            <a:ext cx="57150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66555" y="5753417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&lt;MODE 1&gt;</a:t>
            </a:r>
          </a:p>
          <a:p>
            <a:pPr algn="ctr"/>
            <a:r>
              <a:rPr lang="ko-KR" altLang="en-US" sz="1200" b="1" dirty="0" smtClean="0"/>
              <a:t>시나리오 내장 모드</a:t>
            </a:r>
            <a:endParaRPr lang="en-US" altLang="ko-KR" sz="1200" b="1" dirty="0" smtClean="0"/>
          </a:p>
        </p:txBody>
      </p:sp>
      <p:sp>
        <p:nvSpPr>
          <p:cNvPr id="49" name="TextBox 48"/>
          <p:cNvSpPr txBox="1"/>
          <p:nvPr/>
        </p:nvSpPr>
        <p:spPr>
          <a:xfrm>
            <a:off x="3609192" y="5750207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&lt;MODE 2&gt;</a:t>
            </a:r>
          </a:p>
          <a:p>
            <a:pPr algn="ctr"/>
            <a:r>
              <a:rPr lang="ko-KR" altLang="en-US" sz="1200" b="1" dirty="0" smtClean="0"/>
              <a:t>시나리오 작성 모드</a:t>
            </a:r>
            <a:endParaRPr lang="en-US" altLang="ko-KR" sz="1200" b="1" dirty="0" smtClean="0"/>
          </a:p>
        </p:txBody>
      </p:sp>
      <p:sp>
        <p:nvSpPr>
          <p:cNvPr id="50" name="TextBox 49"/>
          <p:cNvSpPr txBox="1"/>
          <p:nvPr/>
        </p:nvSpPr>
        <p:spPr>
          <a:xfrm>
            <a:off x="6115643" y="5745163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&lt;MODE 3&gt;</a:t>
            </a:r>
          </a:p>
          <a:p>
            <a:pPr algn="ctr"/>
            <a:r>
              <a:rPr lang="ko-KR" altLang="en-US" sz="1200" b="1" dirty="0" smtClean="0"/>
              <a:t>개별수기 모드</a:t>
            </a:r>
            <a:endParaRPr lang="en-US" altLang="ko-KR" sz="1200" b="1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6429388" y="57427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Model :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Physiko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 M55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슬라이드 번호 개체 틀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9BE4E-59F7-41B8-9806-6C6D0D53F754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383</Words>
  <Application>Microsoft Office PowerPoint</Application>
  <PresentationFormat>화면 슬라이드 쇼(4:3)</PresentationFormat>
  <Paragraphs>91</Paragraphs>
  <Slides>7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Office 테마</vt:lpstr>
      <vt:lpstr>Standarddesign</vt:lpstr>
      <vt:lpstr>Physical Assessment Model “Physiko”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ssmc</dc:creator>
  <cp:lastModifiedBy>Registered User</cp:lastModifiedBy>
  <cp:revision>4</cp:revision>
  <dcterms:created xsi:type="dcterms:W3CDTF">2011-11-02T02:35:42Z</dcterms:created>
  <dcterms:modified xsi:type="dcterms:W3CDTF">2015-04-20T08:34:01Z</dcterms:modified>
</cp:coreProperties>
</file>